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0698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9836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748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922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7.jpe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file:///C:\Documents%20and%20Settings\Administrator\&#26700;&#38754;\&#21160;&#30011;&#28436;&#31034;&#65306;&#21476;&#20195;&#33282;&#31859;.sw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hyperlink" Target="file:///C:\Documents%20and%20Settings\Administrator\&#26700;&#38754;\&#21160;&#30011;&#28436;&#31034;&#65306;&#21476;&#20195;&#25171;&#27700;.sw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 panose="020B0503020204020204" charset="-122"/>
                <a:ea typeface="微软雅黑" panose="020B0503020204020204" charset="-122"/>
              </a:rPr>
              <a:t>第十一章   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5256143" y="2823964"/>
            <a:ext cx="25026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杠杆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5" y="243415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922675" y="221286"/>
            <a:ext cx="233910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杠杆的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平衡条件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5239" y="910496"/>
            <a:ext cx="63401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提出问题：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杠杆在满足什么条件时才会平衡？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32" t="36513" r="14657" b="22641"/>
          <a:stretch/>
        </p:blipFill>
        <p:spPr>
          <a:xfrm>
            <a:off x="3806919" y="3168966"/>
            <a:ext cx="2766288" cy="1603692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云形标注 8"/>
          <p:cNvSpPr/>
          <p:nvPr/>
        </p:nvSpPr>
        <p:spPr>
          <a:xfrm>
            <a:off x="407934" y="1689506"/>
            <a:ext cx="3029482" cy="2958922"/>
          </a:xfrm>
          <a:prstGeom prst="cloudCallout">
            <a:avLst>
              <a:gd name="adj1" fmla="val 65027"/>
              <a:gd name="adj2" fmla="val 11784"/>
            </a:avLst>
          </a:prstGeom>
          <a:solidFill>
            <a:srgbClr val="FFEEB7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我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觉得通过改变装置两边的钩码的位置和个数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使杠杆保持平衡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就可以探究杠杆的平衡条件了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.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3325490" y="1427398"/>
            <a:ext cx="3029482" cy="1549910"/>
          </a:xfrm>
          <a:prstGeom prst="cloudCallout">
            <a:avLst>
              <a:gd name="adj1" fmla="val 6375"/>
              <a:gd name="adj2" fmla="val 55469"/>
            </a:avLst>
          </a:prstGeom>
          <a:solidFill>
            <a:srgbClr val="FFEEB7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对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!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那杠杆两边的螺丝是起什么作用的？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604382" y="2202352"/>
            <a:ext cx="2493819" cy="2019581"/>
          </a:xfrm>
          <a:prstGeom prst="cloudCallout">
            <a:avLst>
              <a:gd name="adj1" fmla="val -54335"/>
              <a:gd name="adj2" fmla="val 20068"/>
            </a:avLst>
          </a:prstGeom>
          <a:solidFill>
            <a:srgbClr val="FFEEB7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一定是开始不挂钩码时，用来调节杠杆平衡的吧。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93153" y="556056"/>
            <a:ext cx="1948377" cy="1742682"/>
            <a:chOff x="6693151" y="586082"/>
            <a:chExt cx="1948377" cy="173837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1000" contrast="5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15" t="29881" r="39932" b="7338"/>
            <a:stretch/>
          </p:blipFill>
          <p:spPr>
            <a:xfrm rot="5400000">
              <a:off x="7028983" y="250250"/>
              <a:ext cx="1276714" cy="1948377"/>
            </a:xfrm>
            <a:prstGeom prst="rect">
              <a:avLst/>
            </a:prstGeom>
            <a:effectLst>
              <a:outerShdw blurRad="3937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7039310" y="186279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itchFamily="49" charset="0"/>
                </a:rPr>
                <a:t>实验装置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122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734344" y="220995"/>
            <a:ext cx="480131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>
              <a:buFont typeface="Arial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杠杆、钩码、弹簧测力计、铁架台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44834" y="220996"/>
            <a:ext cx="148951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21779" y="771331"/>
            <a:ext cx="211949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测量的物理量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486617" y="771330"/>
            <a:ext cx="55451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baseline="-25000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baseline="-25000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力臂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 b="1" baseline="-25000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阻力臂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黑体" pitchFamily="2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578" y="1690007"/>
            <a:ext cx="841891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杠杆两端的螺母，使杠杆在水平平位置平衡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调？调到水平平衡的目的是什么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239" y="1327889"/>
            <a:ext cx="17235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576" y="2787148"/>
            <a:ext cx="5467892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端高，就把平衡螺母向哪端调节，或者杠杆向哪边偏，就把平衡螺母向反方向调节</a:t>
            </a:r>
          </a:p>
        </p:txBody>
      </p:sp>
      <p:sp>
        <p:nvSpPr>
          <p:cNvPr id="14" name="矩形 13"/>
          <p:cNvSpPr/>
          <p:nvPr/>
        </p:nvSpPr>
        <p:spPr>
          <a:xfrm>
            <a:off x="304578" y="3930324"/>
            <a:ext cx="7613295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杠杆在水平位置平衡的原因有两个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：一是消除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杠杆自身重力对杠杆平衡的影响；二是可直接从杠杆上读出力臂的大小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365" y="2291658"/>
            <a:ext cx="3200171" cy="1638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229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432" y="1498222"/>
            <a:ext cx="868484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把支点左边的钩码重当作动力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，支点右边的钩码重当作阻力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，读出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动力臂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和阻力臂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将各数值填入表格中。</a:t>
            </a:r>
          </a:p>
        </p:txBody>
      </p:sp>
      <p:sp>
        <p:nvSpPr>
          <p:cNvPr id="7" name="矩形 6"/>
          <p:cNvSpPr/>
          <p:nvPr/>
        </p:nvSpPr>
        <p:spPr>
          <a:xfrm>
            <a:off x="121144" y="294922"/>
            <a:ext cx="871112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在杠杆两边挂上不同数量的钩码，调节位置，使杠杆重新平衡。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（此时可以调平衡螺母吗？）</a:t>
            </a:r>
          </a:p>
        </p:txBody>
      </p:sp>
      <p:sp>
        <p:nvSpPr>
          <p:cNvPr id="8" name="矩形 7"/>
          <p:cNvSpPr/>
          <p:nvPr/>
        </p:nvSpPr>
        <p:spPr>
          <a:xfrm>
            <a:off x="4883094" y="896571"/>
            <a:ext cx="326243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此时不能再调平衡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螺母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554" y="2575583"/>
            <a:ext cx="3944307" cy="230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075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30535" y="279624"/>
            <a:ext cx="812096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改变钩码的个数，再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将结果填入表中。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（为什么要多次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03345" y="881274"/>
            <a:ext cx="387798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避免偶然性，找出普遍规律</a:t>
            </a:r>
          </a:p>
        </p:txBody>
      </p:sp>
      <p:sp>
        <p:nvSpPr>
          <p:cNvPr id="15" name="矩形 5130"/>
          <p:cNvSpPr>
            <a:spLocks noChangeArrowheads="1"/>
          </p:cNvSpPr>
          <p:nvPr/>
        </p:nvSpPr>
        <p:spPr bwMode="auto">
          <a:xfrm>
            <a:off x="277684" y="1466151"/>
            <a:ext cx="32784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把实验数据填入表格：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685" y="4404256"/>
            <a:ext cx="889743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次实验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×动力臂与阻力×阻力臂的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"/>
          <a:stretch/>
        </p:blipFill>
        <p:spPr bwMode="auto">
          <a:xfrm>
            <a:off x="263533" y="1928959"/>
            <a:ext cx="8089900" cy="236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94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969130" y="920454"/>
            <a:ext cx="187844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=F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 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200218" y="457645"/>
            <a:ext cx="17235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实验</a:t>
            </a:r>
            <a:r>
              <a:rPr lang="zh-CN" altLang="en-US" dirty="0"/>
              <a:t>结论：</a:t>
            </a:r>
          </a:p>
        </p:txBody>
      </p:sp>
      <p:sp>
        <p:nvSpPr>
          <p:cNvPr id="35" name="文本框 1"/>
          <p:cNvSpPr txBox="1">
            <a:spLocks noChangeArrowheads="1"/>
          </p:cNvSpPr>
          <p:nvPr/>
        </p:nvSpPr>
        <p:spPr bwMode="auto">
          <a:xfrm>
            <a:off x="1781464" y="457646"/>
            <a:ext cx="68018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杠杆平衡的条件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动力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×动力臂</a:t>
            </a:r>
            <a:r>
              <a:rPr lang="en-US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＝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阻力×阻力臂</a:t>
            </a:r>
          </a:p>
        </p:txBody>
      </p:sp>
      <p:sp>
        <p:nvSpPr>
          <p:cNvPr id="36" name="文本框 2"/>
          <p:cNvSpPr txBox="1">
            <a:spLocks noChangeArrowheads="1"/>
          </p:cNvSpPr>
          <p:nvPr/>
        </p:nvSpPr>
        <p:spPr bwMode="auto">
          <a:xfrm>
            <a:off x="841665" y="920453"/>
            <a:ext cx="7147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即：</a:t>
            </a:r>
          </a:p>
        </p:txBody>
      </p:sp>
      <p:sp>
        <p:nvSpPr>
          <p:cNvPr id="38" name="文本框 8"/>
          <p:cNvSpPr txBox="1"/>
          <p:nvPr/>
        </p:nvSpPr>
        <p:spPr>
          <a:xfrm>
            <a:off x="243609" y="1276901"/>
            <a:ext cx="348095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、杠杆的分类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1" name="Text Box 3"/>
          <p:cNvSpPr txBox="1"/>
          <p:nvPr/>
        </p:nvSpPr>
        <p:spPr>
          <a:xfrm>
            <a:off x="275101" y="1859708"/>
            <a:ext cx="16706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>
                <a:sym typeface="+mn-ea"/>
              </a:rPr>
              <a:t>1.省力杠杆</a:t>
            </a:r>
          </a:p>
        </p:txBody>
      </p:sp>
      <p:sp>
        <p:nvSpPr>
          <p:cNvPr id="4" name="矩形 3"/>
          <p:cNvSpPr/>
          <p:nvPr/>
        </p:nvSpPr>
        <p:spPr>
          <a:xfrm>
            <a:off x="224860" y="2413225"/>
            <a:ext cx="309139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示意图：如图所示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02527" y="3084341"/>
            <a:ext cx="85262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(2)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特点：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动</a:t>
            </a:r>
            <a:r>
              <a:rPr lang="zh-CN" altLang="en-US" sz="2400" dirty="0">
                <a:latin typeface="微软雅黑" panose="020B0503020204020204" pitchFamily="34" charset="-122"/>
              </a:rPr>
              <a:t>力臂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阻力臂，平衡时动力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阻力。用较小的动力就可以克服较大的阻力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2528822" y="3108948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大于</a:t>
            </a:r>
          </a:p>
        </p:txBody>
      </p:sp>
      <p:sp>
        <p:nvSpPr>
          <p:cNvPr id="52" name="文本框 7"/>
          <p:cNvSpPr txBox="1">
            <a:spLocks noChangeArrowheads="1"/>
          </p:cNvSpPr>
          <p:nvPr/>
        </p:nvSpPr>
        <p:spPr bwMode="auto">
          <a:xfrm>
            <a:off x="6005107" y="3188472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小于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" t="5874" r="11104" b="15315"/>
          <a:stretch/>
        </p:blipFill>
        <p:spPr bwMode="auto">
          <a:xfrm>
            <a:off x="4223975" y="1073275"/>
            <a:ext cx="3080835" cy="2035672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矩形 42"/>
          <p:cNvSpPr/>
          <p:nvPr/>
        </p:nvSpPr>
        <p:spPr>
          <a:xfrm>
            <a:off x="200218" y="4394204"/>
            <a:ext cx="891176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常见的省力杠杆：瓶盖起子、羊角锤起钉子、独轮车、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钳子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282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/>
      <p:bldP spid="36" grpId="0"/>
      <p:bldP spid="38" grpId="0"/>
      <p:bldP spid="41" grpId="0"/>
      <p:bldP spid="4" grpId="0"/>
      <p:bldP spid="50" grpId="0"/>
      <p:bldP spid="51" grpId="0"/>
      <p:bldP spid="5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315031" y="201391"/>
            <a:ext cx="169309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</a:rPr>
              <a:t>费力杠杆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52" r="9122" b="5246"/>
          <a:stretch/>
        </p:blipFill>
        <p:spPr bwMode="auto">
          <a:xfrm>
            <a:off x="3668095" y="74772"/>
            <a:ext cx="2833884" cy="2078396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8931" y="830864"/>
            <a:ext cx="309139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示意图：如图所示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8929" y="1952122"/>
            <a:ext cx="8526215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(2)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特点：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动</a:t>
            </a:r>
            <a:r>
              <a:rPr lang="zh-CN" altLang="en-US" sz="2400" dirty="0">
                <a:latin typeface="微软雅黑" panose="020B0503020204020204" pitchFamily="34" charset="-122"/>
              </a:rPr>
              <a:t>力臂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阻力臂，平衡时动力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。动力作用点移动较小的距离就可以使阻力作用点移动较大的距离。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（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2，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 〉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6099254" y="2051880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大于</a:t>
            </a: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2586279" y="2034115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小于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315031" y="3734699"/>
            <a:ext cx="8526214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常见的费力杠杆：镊子、缝纫机脚踏板、钓鱼竿、筷子夹菜、皮划艇的桨、扫帚扫地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63174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172752" y="283788"/>
            <a:ext cx="169309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</a:rPr>
              <a:t>等臂杠杆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" t="1793" r="2346" b="2636"/>
          <a:stretch/>
        </p:blipFill>
        <p:spPr bwMode="auto">
          <a:xfrm>
            <a:off x="3823855" y="330437"/>
            <a:ext cx="3906981" cy="2422346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114107" y="933749"/>
            <a:ext cx="3091395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(1)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示意图：如图所示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34697" y="2911621"/>
            <a:ext cx="8614449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en-US" altLang="zh-CN" sz="2400" dirty="0" smtClean="0">
                <a:latin typeface="微软雅黑" panose="020B0503020204020204" pitchFamily="34" charset="-122"/>
                <a:cs typeface="Times New Roman" pitchFamily="18" charset="0"/>
              </a:rPr>
              <a:t>(2)</a:t>
            </a:r>
            <a:r>
              <a:rPr kumimoji="1" lang="zh-CN" altLang="en-US" sz="2400" dirty="0" smtClean="0">
                <a:latin typeface="微软雅黑" panose="020B0503020204020204" pitchFamily="34" charset="-122"/>
                <a:cs typeface="Times New Roman" pitchFamily="18" charset="0"/>
              </a:rPr>
              <a:t>特点：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动</a:t>
            </a:r>
            <a:r>
              <a:rPr lang="zh-CN" altLang="en-US" sz="2400" dirty="0">
                <a:latin typeface="微软雅黑" panose="020B0503020204020204" pitchFamily="34" charset="-122"/>
              </a:rPr>
              <a:t>力臂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阻力臂，平衡时动力</a:t>
            </a:r>
            <a:r>
              <a:rPr lang="en-US" altLang="zh-CN" sz="2400" dirty="0">
                <a:latin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</a:rPr>
              <a:t>阻力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。这样的杠杆既不省力也不费力。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2400052" y="2981949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等于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5959033" y="3041302"/>
            <a:ext cx="80545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等于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9112" y="4300454"/>
            <a:ext cx="563863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等臂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杠杆：天平、定滑轮。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70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33435" y="243415"/>
            <a:ext cx="1483478" cy="466286"/>
            <a:chOff x="304174" y="283603"/>
            <a:chExt cx="805885" cy="741476"/>
          </a:xfrm>
        </p:grpSpPr>
        <p:sp>
          <p:nvSpPr>
            <p:cNvPr id="27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997096" y="252075"/>
            <a:ext cx="14157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微软雅黑" panose="020B0503020204020204" pitchFamily="34" charset="-122"/>
              </a:rPr>
              <a:t>研究</a:t>
            </a:r>
            <a:r>
              <a:rPr lang="zh-CN" altLang="en-US" sz="2400" dirty="0">
                <a:latin typeface="微软雅黑" panose="020B0503020204020204" pitchFamily="34" charset="-122"/>
              </a:rPr>
              <a:t>杆秤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4542" y="768573"/>
            <a:ext cx="6097658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如</a:t>
            </a:r>
            <a:r>
              <a:rPr lang="zh-CN" altLang="en-US" sz="2400" dirty="0">
                <a:latin typeface="微软雅黑" panose="020B0503020204020204" pitchFamily="34" charset="-122"/>
              </a:rPr>
              <a:t>图所示的杆秤曾是我国应用最广泛的称重工具，它是一种典型的杠杆。试分析它的工作原理，并比较它和天平的优缺点。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" t="339"/>
          <a:stretch/>
        </p:blipFill>
        <p:spPr bwMode="auto">
          <a:xfrm>
            <a:off x="6265719" y="1072914"/>
            <a:ext cx="2421081" cy="1749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244718" y="3067816"/>
            <a:ext cx="502571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根据杠杆的平衡条件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=F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</a:rPr>
              <a:t> L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44717" y="2527241"/>
            <a:ext cx="57983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just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杆秤的原理是杠杆的平衡条件，如图所示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0749" y="3562327"/>
            <a:ext cx="3254072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=G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秤砣、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   F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sym typeface="Arial" pitchFamily="34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</a:rPr>
              <a:t>=G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itchFamily="18" charset="0"/>
              </a:rPr>
              <a:t>物体</a:t>
            </a:r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70943"/>
              </p:ext>
            </p:extLst>
          </p:nvPr>
        </p:nvGraphicFramePr>
        <p:xfrm>
          <a:off x="3848472" y="3508153"/>
          <a:ext cx="1689100" cy="677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1143000" imgH="457200" progId="Equation.DSMT4">
                  <p:embed/>
                </p:oleObj>
              </mc:Choice>
              <mc:Fallback>
                <p:oleObj name="Equation" r:id="rId4" imgW="11430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48472" y="3508153"/>
                        <a:ext cx="1689100" cy="677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矩形 53"/>
          <p:cNvSpPr/>
          <p:nvPr/>
        </p:nvSpPr>
        <p:spPr>
          <a:xfrm>
            <a:off x="6060951" y="3530624"/>
            <a:ext cx="1829347" cy="709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/g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altLang="zh-CN" sz="24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矩形 6"/>
          <p:cNvSpPr>
            <a:spLocks noChangeArrowheads="1"/>
          </p:cNvSpPr>
          <p:nvPr/>
        </p:nvSpPr>
        <p:spPr bwMode="auto">
          <a:xfrm>
            <a:off x="210750" y="3885443"/>
            <a:ext cx="876420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杆秤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与天平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比较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优点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是不用调节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平衡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测量方便、量程大。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缺点是：测量时没有天平精确。</a:t>
            </a:r>
          </a:p>
        </p:txBody>
      </p:sp>
    </p:spTree>
    <p:extLst>
      <p:ext uri="{BB962C8B-B14F-4D97-AF65-F5344CB8AC3E}">
        <p14:creationId xmlns:p14="http://schemas.microsoft.com/office/powerpoint/2010/main" val="426076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48" grpId="0"/>
      <p:bldP spid="54" grpId="0"/>
      <p:bldP spid="5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2"/>
          <p:cNvSpPr>
            <a:spLocks noChangeArrowheads="1"/>
          </p:cNvSpPr>
          <p:nvPr/>
        </p:nvSpPr>
        <p:spPr bwMode="auto">
          <a:xfrm>
            <a:off x="1585855" y="4479151"/>
            <a:ext cx="1428750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古代舂米</a:t>
            </a:r>
          </a:p>
        </p:txBody>
      </p:sp>
      <p:pic>
        <p:nvPicPr>
          <p:cNvPr id="10" name="Picture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2380" y="907983"/>
            <a:ext cx="3695700" cy="3571168"/>
          </a:xfrm>
          <a:prstGeom prst="rect">
            <a:avLst/>
          </a:prstGeom>
          <a:noFill/>
          <a:ln w="9525">
            <a:noFill/>
            <a:miter/>
          </a:ln>
          <a:effectLst>
            <a:softEdge rad="63500"/>
          </a:effectLst>
        </p:spPr>
      </p:pic>
      <p:pic>
        <p:nvPicPr>
          <p:cNvPr id="11" name="Picture 7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48080" y="1027746"/>
            <a:ext cx="3473486" cy="3451405"/>
          </a:xfrm>
          <a:prstGeom prst="rect">
            <a:avLst/>
          </a:prstGeom>
          <a:noFill/>
          <a:ln w="9525">
            <a:noFill/>
            <a:miter/>
          </a:ln>
          <a:effectLst>
            <a:softEdge rad="63500"/>
          </a:effectLst>
        </p:spPr>
      </p:pic>
      <p:sp>
        <p:nvSpPr>
          <p:cNvPr id="12" name="矩形 82"/>
          <p:cNvSpPr>
            <a:spLocks noChangeArrowheads="1"/>
          </p:cNvSpPr>
          <p:nvPr/>
        </p:nvSpPr>
        <p:spPr bwMode="auto">
          <a:xfrm>
            <a:off x="5170448" y="4479151"/>
            <a:ext cx="1428750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古代打水</a:t>
            </a:r>
          </a:p>
        </p:txBody>
      </p:sp>
      <p:sp>
        <p:nvSpPr>
          <p:cNvPr id="13" name="文本框 1"/>
          <p:cNvSpPr txBox="1"/>
          <p:nvPr/>
        </p:nvSpPr>
        <p:spPr>
          <a:xfrm>
            <a:off x="2569730" y="246990"/>
            <a:ext cx="4584065" cy="46280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我国古代对杠杆的应用</a:t>
            </a:r>
            <a:endParaRPr lang="zh-CN" altLang="en-US" sz="2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6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3435" y="243415"/>
            <a:ext cx="1483478" cy="466286"/>
            <a:chOff x="304174" y="283603"/>
            <a:chExt cx="805885" cy="741476"/>
          </a:xfrm>
        </p:grpSpPr>
        <p:sp>
          <p:nvSpPr>
            <p:cNvPr id="4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发展空间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74193" y="252075"/>
            <a:ext cx="36615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just"/>
            <a:r>
              <a:rPr lang="zh-CN" altLang="en-US" sz="2400" dirty="0" smtClean="0">
                <a:latin typeface="微软雅黑" panose="020B0503020204020204" pitchFamily="34" charset="-122"/>
              </a:rPr>
              <a:t>家庭实验室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---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研究指甲剪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9172" y="714883"/>
            <a:ext cx="8410087" cy="101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仔细观察如图所示的指甲剪，可以发现它是由几个杠杆组合起来的，你能画出指甲剪的杠杆结构示意图吗？试试看。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9172" y="1698598"/>
            <a:ext cx="6555311" cy="1018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指甲剪有三个杠杆组成，杠杆示意图如图所示，一个省力杠杆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ABC,B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是支点；两个费力杠杆，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DBE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GHE,E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是支点。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71" y="2922528"/>
            <a:ext cx="2520000" cy="18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171" y="2930098"/>
            <a:ext cx="4320000" cy="180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2544" descr="剪指甲"/>
          <p:cNvPicPr preferRelativeResize="0">
            <a:picLocks noChangeArrowheads="1"/>
          </p:cNvPicPr>
          <p:nvPr/>
        </p:nvPicPr>
        <p:blipFill rotWithShape="1">
          <a:blip r:embed="rId5" cstate="print"/>
          <a:srcRect l="19015" t="8920" r="14833"/>
          <a:stretch/>
        </p:blipFill>
        <p:spPr bwMode="auto">
          <a:xfrm>
            <a:off x="7173435" y="1252152"/>
            <a:ext cx="1800000" cy="1082673"/>
          </a:xfrm>
          <a:prstGeom prst="rect">
            <a:avLst/>
          </a:prstGeom>
          <a:noFill/>
          <a:ln>
            <a:noFill/>
          </a:ln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4" name="图片 13"/>
          <p:cNvPicPr preferRelativeResize="0"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6" t="19409" r="18682" b="25125"/>
          <a:stretch/>
        </p:blipFill>
        <p:spPr>
          <a:xfrm>
            <a:off x="7173435" y="2334825"/>
            <a:ext cx="1800000" cy="108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3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13418" y="1054618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" t="4268" b="5517"/>
          <a:stretch/>
        </p:blipFill>
        <p:spPr bwMode="auto">
          <a:xfrm>
            <a:off x="2795155" y="1947910"/>
            <a:ext cx="4117754" cy="2093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796896" y="833754"/>
            <a:ext cx="672859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给我一个支点，我就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能撬动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---------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阿基米德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4185" y="4239456"/>
            <a:ext cx="429848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阿基米德真的能撬动地球吗？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63938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7769" y="21439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49648" y="3852002"/>
            <a:ext cx="880012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通过实验探究杠杆的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平衡条件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杠杆分类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及应用。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9648" y="4419514"/>
            <a:ext cx="462086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杠杆的示意图。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10" y="913901"/>
            <a:ext cx="7858259" cy="285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2784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4" y="641211"/>
            <a:ext cx="394899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：杠杆的分类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829" y="108988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7" name="Rectangle 24"/>
          <p:cNvSpPr txBox="1">
            <a:spLocks noChangeArrowheads="1"/>
          </p:cNvSpPr>
          <p:nvPr/>
        </p:nvSpPr>
        <p:spPr>
          <a:xfrm>
            <a:off x="235729" y="1541485"/>
            <a:ext cx="8477250" cy="446033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云南中考）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如图所示的简单机械，属于省力杠杆的是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61" y="2585996"/>
            <a:ext cx="6157913" cy="217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596710" y="2229729"/>
            <a:ext cx="389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63320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006" y="398494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659296" y="1138986"/>
            <a:ext cx="444352" cy="52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 eaLnBrk="0" hangingPunct="0">
              <a:defRPr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defRPr>
            </a:lvl1pPr>
          </a:lstStyle>
          <a:p>
            <a:r>
              <a:rPr lang="en-US" altLang="zh-CN" sz="2800" dirty="0"/>
              <a:t>D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22484" y="1138986"/>
            <a:ext cx="823057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扬州）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下列工具属于省力杠杆的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76" y="2106372"/>
            <a:ext cx="7179573" cy="18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96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877" y="63664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画杠杆的示意图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5468" y="1183327"/>
            <a:ext cx="813781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连云港）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为杠杆的支点，杠杆上挂有重为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的物体，请画出使杠杆在图中位置静止时最小力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的示意图。</a:t>
            </a:r>
          </a:p>
        </p:txBody>
      </p:sp>
      <p:pic>
        <p:nvPicPr>
          <p:cNvPr id="8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84" y="2608662"/>
            <a:ext cx="2520000" cy="180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719084" y="2525359"/>
            <a:ext cx="3320219" cy="1887759"/>
            <a:chOff x="4448920" y="2519123"/>
            <a:chExt cx="3320219" cy="1883098"/>
          </a:xfrm>
        </p:grpSpPr>
        <p:pic>
          <p:nvPicPr>
            <p:cNvPr id="9" name="Picture 3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9139" y="2602221"/>
              <a:ext cx="2520000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4448920" y="2519123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0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305" y="92234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086" y="936081"/>
            <a:ext cx="8233496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威海）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如图是一种活塞式抽水机的示意图。其中手柄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AOB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是一个杠杆，杠杆在动力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的作用下绕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点匀速转动，请在图中画出杠杆在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点受到阻力的示意图和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的力臂。</a:t>
            </a:r>
          </a:p>
        </p:txBody>
      </p:sp>
      <p:pic>
        <p:nvPicPr>
          <p:cNvPr id="9219" name="Picture 3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68" y="2845066"/>
            <a:ext cx="2520000" cy="180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268433" y="2694749"/>
            <a:ext cx="3288126" cy="1804455"/>
            <a:chOff x="4268433" y="2688095"/>
            <a:chExt cx="3288126" cy="1800000"/>
          </a:xfrm>
        </p:grpSpPr>
        <p:pic>
          <p:nvPicPr>
            <p:cNvPr id="9218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6559" y="2688095"/>
              <a:ext cx="2520000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4268433" y="2705604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</a:t>
              </a:r>
              <a:r>
                <a:rPr lang="zh-CN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36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4243" y="3833039"/>
            <a:ext cx="7890444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为了方便研究，人们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将机械的各种构件归并为杠杆、滑轮、轮轴、斜面、螺旋等，并把它们称为简单机械。 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08272" y="147614"/>
            <a:ext cx="8591548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人的力量是有限的，但是人的智慧是无穷的。人们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在劳动中经常使用各种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机械，使工作更省力、更方便。有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机械很简单，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例如，钳子、扳手、螺丝刀等等；有的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机械比较复杂，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例如，缝纫机、车床、收割机等等。</a:t>
            </a: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2" y="2461652"/>
            <a:ext cx="1800000" cy="1371386"/>
          </a:xfrm>
          <a:prstGeom prst="rect">
            <a:avLst/>
          </a:prstGeom>
          <a:noFill/>
          <a:ln>
            <a:noFill/>
          </a:ln>
          <a:effectLst>
            <a:outerShdw blurRad="546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 preferRelativeResize="0"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283" r="492"/>
          <a:stretch/>
        </p:blipFill>
        <p:spPr bwMode="auto">
          <a:xfrm>
            <a:off x="2479465" y="2403643"/>
            <a:ext cx="1800000" cy="1371386"/>
          </a:xfrm>
          <a:prstGeom prst="rect">
            <a:avLst/>
          </a:prstGeom>
          <a:noFill/>
          <a:ln>
            <a:noFill/>
          </a:ln>
          <a:effectLst>
            <a:outerShdw blurRad="546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 preferRelativeResize="0"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r="8947" b="10418"/>
          <a:stretch/>
        </p:blipFill>
        <p:spPr bwMode="auto">
          <a:xfrm>
            <a:off x="4477833" y="2349555"/>
            <a:ext cx="1800000" cy="1371386"/>
          </a:xfrm>
          <a:prstGeom prst="rect">
            <a:avLst/>
          </a:prstGeom>
          <a:noFill/>
          <a:ln>
            <a:noFill/>
          </a:ln>
          <a:effectLst>
            <a:outerShdw blurRad="546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 preferRelativeResize="0"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1719" r="2970" b="-1"/>
          <a:stretch/>
        </p:blipFill>
        <p:spPr bwMode="auto">
          <a:xfrm>
            <a:off x="6424687" y="2349555"/>
            <a:ext cx="1800000" cy="1371386"/>
          </a:xfrm>
          <a:prstGeom prst="rect">
            <a:avLst/>
          </a:prstGeom>
          <a:noFill/>
          <a:ln>
            <a:noFill/>
          </a:ln>
          <a:effectLst>
            <a:outerShdw blurRad="5461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78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00880" y="809917"/>
            <a:ext cx="184164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一、杠杆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4" name="Text Box 4"/>
          <p:cNvSpPr txBox="1"/>
          <p:nvPr/>
        </p:nvSpPr>
        <p:spPr>
          <a:xfrm>
            <a:off x="233727" y="1239289"/>
            <a:ext cx="8598546" cy="12033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4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1.</a:t>
            </a:r>
            <a:r>
              <a:rPr lang="zh-CN" altLang="en-US" sz="24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概念：只要在力的作用下能够绕支撑点</a:t>
            </a:r>
            <a:r>
              <a:rPr lang="zh-CN" altLang="en-US" sz="24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转动</a:t>
            </a:r>
            <a:r>
              <a:rPr lang="zh-CN" altLang="en-US" sz="24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的坚实物体，都有可以看做是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杠杆</a:t>
            </a:r>
            <a:r>
              <a:rPr lang="zh-CN" altLang="en-US" sz="240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。用木棍撬石头，撬棍就是杠杆。</a:t>
            </a:r>
            <a:endParaRPr lang="en-US" altLang="zh-CN" sz="240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218072" y="3859080"/>
            <a:ext cx="8558692" cy="12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杠杆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不是特指某一种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机械，而是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满足以上特征的各种机械的共同指称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。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作为杠杆的物体可以是直的，也可以是弯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kumimoji="1"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6359" y="2484837"/>
            <a:ext cx="444387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支点：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杠杆绕着转动的支撑点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6360" y="2947645"/>
            <a:ext cx="346361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动力：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使杠杆转动的力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86614" y="3410452"/>
            <a:ext cx="379036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阻力：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阻碍杠杆转动的力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986" y="2350590"/>
            <a:ext cx="2652139" cy="1656915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733985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utoUpdateAnimBg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8708"/>
            <a:ext cx="9040092" cy="4352031"/>
          </a:xfrm>
          <a:prstGeom prst="rect">
            <a:avLst/>
          </a:prstGeom>
          <a:effectLst>
            <a:outerShdw dist="50800" sx="1000" sy="1000" algn="ctr" rotWithShape="0">
              <a:srgbClr val="000000"/>
            </a:outerShdw>
          </a:effectLst>
        </p:spPr>
      </p:pic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228598" y="195900"/>
            <a:ext cx="290175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2400" dirty="0" smtClean="0">
                <a:latin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生活中常见的</a:t>
            </a:r>
            <a:r>
              <a:rPr lang="zh-CN" altLang="en-US" sz="2400" dirty="0">
                <a:latin typeface="微软雅黑" panose="020B0503020204020204" pitchFamily="34" charset="-122"/>
              </a:rPr>
              <a:t>杠杆</a:t>
            </a:r>
          </a:p>
        </p:txBody>
      </p:sp>
    </p:spTree>
    <p:extLst>
      <p:ext uri="{BB962C8B-B14F-4D97-AF65-F5344CB8AC3E}">
        <p14:creationId xmlns:p14="http://schemas.microsoft.com/office/powerpoint/2010/main" val="4075996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84917" y="589025"/>
            <a:ext cx="8208962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复杂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的机械由许多元部件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组成。蒸汽机、内燃机、拖拉机、汽车、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起重机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等血多机器中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就有不少简单机械。所以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简单机械是复杂</a:t>
            </a: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机械的基础</a:t>
            </a:r>
            <a:r>
              <a:rPr lang="zh-CN" altLang="en-US" sz="24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696" y="126217"/>
            <a:ext cx="413286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复杂机械由简单机械组成的</a:t>
            </a:r>
            <a:endParaRPr lang="zh-CN" altLang="en-US" sz="24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6417038" y="2393881"/>
            <a:ext cx="2520000" cy="2205556"/>
            <a:chOff x="6349647" y="2317120"/>
            <a:chExt cx="2520000" cy="2200110"/>
          </a:xfrm>
        </p:grpSpPr>
        <p:pic>
          <p:nvPicPr>
            <p:cNvPr id="8" name="图片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77" t="5710" r="8968" b="6528"/>
            <a:stretch/>
          </p:blipFill>
          <p:spPr bwMode="auto">
            <a:xfrm>
              <a:off x="6349647" y="2317120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588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5"/>
            <p:cNvSpPr txBox="1">
              <a:spLocks noChangeArrowheads="1"/>
            </p:cNvSpPr>
            <p:nvPr/>
          </p:nvSpPr>
          <p:spPr bwMode="auto">
            <a:xfrm>
              <a:off x="6589244" y="4117120"/>
              <a:ext cx="20408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双臂救援机器人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322" y="2408816"/>
            <a:ext cx="3361342" cy="2150044"/>
            <a:chOff x="233913" y="2588025"/>
            <a:chExt cx="3361342" cy="2144735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96" t="25433" r="21597" b="16638"/>
            <a:stretch/>
          </p:blipFill>
          <p:spPr>
            <a:xfrm>
              <a:off x="452602" y="2588025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588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5"/>
            <p:cNvSpPr>
              <a:spLocks noChangeArrowheads="1"/>
            </p:cNvSpPr>
            <p:nvPr/>
          </p:nvSpPr>
          <p:spPr bwMode="auto">
            <a:xfrm>
              <a:off x="233913" y="4332650"/>
              <a:ext cx="336134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挖掘机利用杠杆来控制翻斗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83564" y="2393881"/>
            <a:ext cx="3233475" cy="2164979"/>
            <a:chOff x="3116172" y="2428447"/>
            <a:chExt cx="3233475" cy="2159633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78" t="23086" r="15217" b="16941"/>
            <a:stretch/>
          </p:blipFill>
          <p:spPr>
            <a:xfrm>
              <a:off x="3393273" y="2428447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5588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3116172" y="4187970"/>
              <a:ext cx="32334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塔式起重机的吊臂也是杠杆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60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8"/>
          <p:cNvSpPr txBox="1"/>
          <p:nvPr/>
        </p:nvSpPr>
        <p:spPr>
          <a:xfrm>
            <a:off x="262082" y="190262"/>
            <a:ext cx="348095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二、杠杆的平衡条件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262080" y="551772"/>
            <a:ext cx="8340725" cy="112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677988" indent="-167798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杠杆平衡：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当动力和阻力对杠杆的转动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互相抵消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时，杠杆将处于平衡状态，这种状态叫作杠杆平衡。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07788" y="1708729"/>
            <a:ext cx="964857" cy="461665"/>
            <a:chOff x="304174" y="283603"/>
            <a:chExt cx="805885" cy="745205"/>
          </a:xfrm>
        </p:grpSpPr>
        <p:sp>
          <p:nvSpPr>
            <p:cNvPr id="7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" name="Shape 112"/>
            <p:cNvSpPr/>
            <p:nvPr/>
          </p:nvSpPr>
          <p:spPr>
            <a:xfrm>
              <a:off x="349112" y="283603"/>
              <a:ext cx="737758" cy="7452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观察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072548" y="1708728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杠杆平衡</a:t>
            </a:r>
            <a:endParaRPr lang="zh-CN" altLang="en-US" sz="2400" dirty="0"/>
          </a:p>
        </p:txBody>
      </p:sp>
      <p:sp>
        <p:nvSpPr>
          <p:cNvPr id="10" name="Rectangle 2"/>
          <p:cNvSpPr txBox="1">
            <a:spLocks noRot="1" noChangeArrowheads="1"/>
          </p:cNvSpPr>
          <p:nvPr/>
        </p:nvSpPr>
        <p:spPr bwMode="auto">
          <a:xfrm>
            <a:off x="251860" y="2272414"/>
            <a:ext cx="5629563" cy="104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(1)(a)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是一个平衡的杠杆，移动一边钩码的悬挂点，会产生什么现象？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 txBox="1">
            <a:spLocks noRot="1" noChangeArrowheads="1"/>
          </p:cNvSpPr>
          <p:nvPr/>
        </p:nvSpPr>
        <p:spPr bwMode="auto">
          <a:xfrm>
            <a:off x="251860" y="3312489"/>
            <a:ext cx="5808347" cy="1327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1" hangingPunct="1">
              <a:lnSpc>
                <a:spcPct val="150000"/>
              </a:lnSpc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(2)</a:t>
            </a:r>
            <a:r>
              <a:rPr lang="zh-CN" altLang="en-US" dirty="0"/>
              <a:t>如</a:t>
            </a:r>
            <a:r>
              <a:rPr lang="en-US" altLang="zh-CN" dirty="0"/>
              <a:t>(b)</a:t>
            </a:r>
            <a:r>
              <a:rPr lang="zh-CN" altLang="en-US" dirty="0"/>
              <a:t>图所示，用带杆的滑轮向左或向右推动右边挂钩码的悬线，改变作用力的方向，这时会产生什么现象</a:t>
            </a:r>
            <a:r>
              <a:rPr lang="zh-CN" altLang="en-US" dirty="0" smtClean="0"/>
              <a:t>？</a:t>
            </a:r>
            <a:r>
              <a:rPr lang="zh-CN" altLang="en-US" dirty="0"/>
              <a:t>为什么会发生这样的现象？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09" t="18664" r="26691" b="27668"/>
          <a:stretch/>
        </p:blipFill>
        <p:spPr>
          <a:xfrm rot="5400000">
            <a:off x="5942723" y="1927173"/>
            <a:ext cx="3127377" cy="2626858"/>
          </a:xfrm>
          <a:prstGeom prst="rect">
            <a:avLst/>
          </a:prstGeom>
          <a:noFill/>
          <a:ln>
            <a:noFill/>
          </a:ln>
          <a:effectLst>
            <a:outerShdw blurRad="5588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4362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3910" y="141389"/>
            <a:ext cx="904009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杠杆的平衡不仅与动力和阻力的大小有关，还与力的作用点及力的作用方向有关。</a:t>
            </a:r>
          </a:p>
        </p:txBody>
      </p:sp>
      <p:sp>
        <p:nvSpPr>
          <p:cNvPr id="5" name="矩形 4"/>
          <p:cNvSpPr/>
          <p:nvPr/>
        </p:nvSpPr>
        <p:spPr>
          <a:xfrm>
            <a:off x="103911" y="1250939"/>
            <a:ext cx="10550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力臂</a:t>
            </a:r>
            <a:endParaRPr lang="zh-CN" altLang="en-US" sz="2400" dirty="0"/>
          </a:p>
        </p:txBody>
      </p:sp>
      <p:sp>
        <p:nvSpPr>
          <p:cNvPr id="7" name="文本框 16388"/>
          <p:cNvSpPr txBox="1"/>
          <p:nvPr/>
        </p:nvSpPr>
        <p:spPr>
          <a:xfrm>
            <a:off x="204270" y="2176555"/>
            <a:ext cx="6246101" cy="46280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eaLnBrk="0" hangingPunct="0"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noProof="1">
                <a:sym typeface="+mn-ea"/>
              </a:rPr>
              <a:t>(2)</a:t>
            </a:r>
            <a:r>
              <a:rPr lang="zh-CN" altLang="en-US" noProof="1">
                <a:sym typeface="+mn-ea"/>
              </a:rPr>
              <a:t>动力臂</a:t>
            </a:r>
            <a:r>
              <a:rPr lang="en-US" altLang="zh-CN" noProof="1">
                <a:sym typeface="+mn-ea"/>
              </a:rPr>
              <a:t>(</a:t>
            </a:r>
            <a:r>
              <a:rPr lang="en-US" altLang="zh-CN" i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noProof="1">
                <a:sym typeface="+mn-ea"/>
              </a:rPr>
              <a:t>)</a:t>
            </a:r>
            <a:r>
              <a:rPr lang="zh-CN" altLang="en-US" noProof="1">
                <a:sym typeface="+mn-ea"/>
              </a:rPr>
              <a:t>：</a:t>
            </a:r>
            <a:r>
              <a:rPr lang="zh-CN" altLang="en-US" noProof="1">
                <a:solidFill>
                  <a:schemeClr val="tx1"/>
                </a:solidFill>
                <a:sym typeface="+mn-ea"/>
              </a:rPr>
              <a:t>从支点到动力作用线的距离</a:t>
            </a:r>
            <a:r>
              <a:rPr lang="en-US" altLang="zh-CN" noProof="1">
                <a:solidFill>
                  <a:schemeClr val="tx1"/>
                </a:solidFill>
                <a:sym typeface="+mn-ea"/>
              </a:rPr>
              <a:t>.</a:t>
            </a:r>
            <a:endParaRPr lang="zh-CN" altLang="en-US" noProof="1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文本框 16389"/>
          <p:cNvSpPr txBox="1"/>
          <p:nvPr/>
        </p:nvSpPr>
        <p:spPr>
          <a:xfrm>
            <a:off x="211112" y="2639362"/>
            <a:ext cx="6411191" cy="46280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eaLnBrk="0" hangingPunct="0"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noProof="1">
                <a:sym typeface="+mn-ea"/>
              </a:rPr>
              <a:t>(3)</a:t>
            </a:r>
            <a:r>
              <a:rPr lang="zh-CN" altLang="en-US" noProof="1">
                <a:sym typeface="+mn-ea"/>
              </a:rPr>
              <a:t>阻力臂</a:t>
            </a:r>
            <a:r>
              <a:rPr lang="en-US" altLang="zh-CN" noProof="1">
                <a:sym typeface="+mn-ea"/>
              </a:rPr>
              <a:t>(</a:t>
            </a:r>
            <a:r>
              <a:rPr lang="en-US" altLang="zh-CN" i="1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en-US" altLang="zh-CN" baseline="-25000" noProof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noProof="1">
                <a:sym typeface="+mn-ea"/>
              </a:rPr>
              <a:t>)</a:t>
            </a:r>
            <a:r>
              <a:rPr lang="zh-CN" altLang="en-US" noProof="1">
                <a:sym typeface="+mn-ea"/>
              </a:rPr>
              <a:t>：</a:t>
            </a:r>
            <a:r>
              <a:rPr lang="zh-CN" altLang="en-US" noProof="1">
                <a:solidFill>
                  <a:schemeClr val="tx1"/>
                </a:solidFill>
                <a:sym typeface="+mn-ea"/>
              </a:rPr>
              <a:t>从支点到阻力作用线的直</a:t>
            </a:r>
            <a:r>
              <a:rPr lang="zh-CN" altLang="en-US" noProof="1" smtClean="0">
                <a:solidFill>
                  <a:schemeClr val="tx1"/>
                </a:solidFill>
                <a:sym typeface="+mn-ea"/>
              </a:rPr>
              <a:t>距离</a:t>
            </a:r>
            <a:r>
              <a:rPr lang="en-US" altLang="zh-CN" noProof="1" smtClean="0">
                <a:solidFill>
                  <a:schemeClr val="tx1"/>
                </a:solidFill>
                <a:sym typeface="+mn-ea"/>
              </a:rPr>
              <a:t>.</a:t>
            </a:r>
            <a:endParaRPr lang="zh-CN" altLang="en-US" noProof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390" y="1713746"/>
            <a:ext cx="820881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的作用线：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通过力的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作用点沿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的作用方向的直线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05010" y="3259383"/>
            <a:ext cx="624536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力臂包含了力的作用点和力的方向两个要素。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634" y="2219335"/>
            <a:ext cx="2466542" cy="1502856"/>
          </a:xfrm>
          <a:prstGeom prst="rect">
            <a:avLst/>
          </a:prstGeom>
          <a:effectLst>
            <a:outerShdw blurRad="3937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5" name="矩形 14"/>
          <p:cNvSpPr/>
          <p:nvPr/>
        </p:nvSpPr>
        <p:spPr>
          <a:xfrm>
            <a:off x="233426" y="3797346"/>
            <a:ext cx="878105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分析杠杆就从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支点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、动力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）、阻力（</a:t>
            </a:r>
            <a:r>
              <a:rPr lang="en-US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）、动力臂（</a:t>
            </a:r>
            <a:r>
              <a:rPr lang="en-US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i="1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）、阻力臂（</a:t>
            </a:r>
            <a:r>
              <a:rPr lang="en-US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）五个要素着手。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048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1" grpId="0"/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1137"/>
          <p:cNvSpPr>
            <a:spLocks noChangeArrowheads="1"/>
          </p:cNvSpPr>
          <p:nvPr/>
        </p:nvSpPr>
        <p:spPr bwMode="auto">
          <a:xfrm>
            <a:off x="167407" y="792677"/>
            <a:ext cx="6628249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-228600"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504825" algn="l"/>
              </a:tabLs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 algn="l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确定杠杆的支点</a:t>
            </a:r>
            <a:r>
              <a:rPr lang="zh-CN" altLang="en-US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Ｏ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和画动力、阻力的方向。</a:t>
            </a:r>
          </a:p>
          <a:p>
            <a:pPr indent="0" algn="l" eaLnBrk="0" hangingPunct="0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力的作用点沿力的方向画出力的作用线</a:t>
            </a:r>
          </a:p>
          <a:p>
            <a:pPr indent="0" algn="l" eaLnBrk="0" hangingPunct="0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的时候要用虚线将力的作用线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延长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.)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l" eaLnBrk="0" hangingPunct="0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实线或虚线作从支点</a:t>
            </a:r>
            <a:r>
              <a:rPr lang="zh-CN" altLang="en-US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Ｏ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向力的作用线引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垂线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垂足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则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从支点到垂足的距离就是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力臂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algn="l" eaLnBrk="0" hangingPunct="0">
              <a:lnSpc>
                <a:spcPct val="150000"/>
              </a:lnSpc>
            </a:pP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(4)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大括号勾出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力臂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旁边写上字母</a:t>
            </a:r>
            <a:r>
              <a:rPr lang="en-US" altLang="zh-CN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sz="2400" b="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zh-CN" altLang="en-US" sz="2400" b="0" baseline="-25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２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24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75936" y="329571"/>
            <a:ext cx="1994947" cy="46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l"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力臂的画法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91" y="1124996"/>
            <a:ext cx="2576945" cy="2869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90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1636</Words>
  <Application>Microsoft Office PowerPoint</Application>
  <PresentationFormat>全屏显示(16:9)</PresentationFormat>
  <Paragraphs>128</Paragraphs>
  <Slides>24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13</cp:revision>
  <dcterms:created xsi:type="dcterms:W3CDTF">2020-03-26T10:48:47Z</dcterms:created>
  <dcterms:modified xsi:type="dcterms:W3CDTF">2020-04-01T09:29:39Z</dcterms:modified>
</cp:coreProperties>
</file>